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57" r:id="rId3"/>
    <p:sldId id="258" r:id="rId4"/>
    <p:sldId id="260" r:id="rId5"/>
    <p:sldId id="262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custDataLst>
    <p:tags r:id="rId17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69DCE0-3481-4EDE-AE5D-F06ED52B9E44}" type="datetimeFigureOut">
              <a:rPr lang="en-US"/>
              <a:pPr>
                <a:defRPr/>
              </a:pPr>
              <a:t>4/29/2016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716482-F344-47A4-BF5B-CF1ED09424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4B9090-2955-4E68-9C07-9F21291BE3DB}" type="datetimeFigureOut">
              <a:rPr lang="en-US"/>
              <a:pPr>
                <a:defRPr/>
              </a:pPr>
              <a:t>4/29/2016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9FC98B-67BC-4C26-A01A-6774CE18DC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DCD97D-3A49-4C16-8274-D5B420012B1C}" type="datetimeFigureOut">
              <a:rPr lang="en-US"/>
              <a:pPr>
                <a:defRPr/>
              </a:pPr>
              <a:t>4/29/2016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156A05-7E29-4D40-A11E-839C2C5926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B8E641-595E-4483-910E-BFE98E228B52}" type="datetimeFigureOut">
              <a:rPr lang="en-US"/>
              <a:pPr>
                <a:defRPr/>
              </a:pPr>
              <a:t>4/29/2016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240CAA-13FE-44C6-B943-4E163D58E5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86E554-C058-4A4F-9D1A-2957A778E8B7}" type="datetimeFigureOut">
              <a:rPr lang="en-US"/>
              <a:pPr>
                <a:defRPr/>
              </a:pPr>
              <a:t>4/29/2016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C6BD8E-D9AA-439B-A4FD-97E7AB8767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256C7D-B0DC-418A-9836-F2769DF8C36C}" type="datetimeFigureOut">
              <a:rPr lang="en-US"/>
              <a:pPr>
                <a:defRPr/>
              </a:pPr>
              <a:t>4/29/2016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A6D8E1-2381-4EB7-B7AA-4E4A71D9F0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A69BBE-9D8F-4774-8150-751C207577F5}" type="datetimeFigureOut">
              <a:rPr lang="en-US"/>
              <a:pPr>
                <a:defRPr/>
              </a:pPr>
              <a:t>4/29/2016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C1724D-B202-44F7-BAB9-0448E735FF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FDCB1C-B166-4BD0-A20A-75C9FE0C4710}" type="datetimeFigureOut">
              <a:rPr lang="en-US"/>
              <a:pPr>
                <a:defRPr/>
              </a:pPr>
              <a:t>4/29/2016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198DC3-ACB0-4F74-82E2-2402CBED81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C29903-7BA6-494A-897C-82578D7B720E}" type="datetimeFigureOut">
              <a:rPr lang="en-US"/>
              <a:pPr>
                <a:defRPr/>
              </a:pPr>
              <a:t>4/29/2016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0D90DC-AD22-4195-99BA-F2F28031FD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581311-1B38-428A-833A-14DF906CC0C0}" type="datetimeFigureOut">
              <a:rPr lang="en-US"/>
              <a:pPr>
                <a:defRPr/>
              </a:pPr>
              <a:t>4/29/2016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9DD568-D0FD-409B-A302-D98ED448B1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74C515-823A-481A-B1D3-C4AB1B27B696}" type="datetimeFigureOut">
              <a:rPr lang="en-US"/>
              <a:pPr>
                <a:defRPr/>
              </a:pPr>
              <a:t>4/29/2016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9E02B6-B9A3-4739-870E-B853DBDB85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2D81645-561F-4F9E-B47C-891AE9A0E6C6}" type="datetimeFigureOut">
              <a:rPr lang="en-US"/>
              <a:pPr>
                <a:defRPr/>
              </a:pPr>
              <a:t>4/29/2016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1D6782E-C44E-4AC2-965B-86AF112994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slide" Target="slide7.xml"/><Relationship Id="rId4" Type="http://schemas.openxmlformats.org/officeDocument/2006/relationships/slide" Target="slide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gi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truon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228600"/>
            <a:ext cx="1330390" cy="131695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TextBox 5"/>
          <p:cNvSpPr txBox="1"/>
          <p:nvPr/>
        </p:nvSpPr>
        <p:spPr>
          <a:xfrm>
            <a:off x="1676400" y="381000"/>
            <a:ext cx="7239000" cy="1077218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PHÒNG GD&amp;ĐT  QUẬN LONG BIÊN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TRƯỜNG TIỂU HỌC ÁI MỘ 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04800" y="1981200"/>
            <a:ext cx="8534400" cy="3785652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MÔN: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Luyện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từ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và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câu</a:t>
            </a: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7030A0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Tiết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: 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271 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– </a:t>
            </a:r>
            <a:r>
              <a:rPr lang="en-US" sz="3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Tuần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: 34</a:t>
            </a: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7030A0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  <a:p>
            <a:pPr lvl="2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BÀI: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Thêm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trạng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ngữ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chỉ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phương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tiện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cho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câu</a:t>
            </a: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  <a:p>
            <a:pPr lvl="2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GV </a:t>
            </a:r>
            <a:r>
              <a:rPr lang="en-US" sz="32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Thực</a:t>
            </a:r>
            <a:r>
              <a:rPr lang="en-US" sz="32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hiện</a:t>
            </a:r>
            <a:r>
              <a:rPr lang="en-US" sz="32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: </a:t>
            </a:r>
            <a:r>
              <a:rPr lang="en-US" sz="3200" b="1" i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Nguyễn</a:t>
            </a:r>
            <a:r>
              <a:rPr lang="en-US" sz="32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i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Thị</a:t>
            </a:r>
            <a:r>
              <a:rPr lang="en-US" sz="32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Thu </a:t>
            </a:r>
            <a:r>
              <a:rPr lang="en-US" sz="3200" b="1" i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Lan</a:t>
            </a:r>
            <a:endParaRPr lang="en-US" sz="32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7030A0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Content Placeholder 3" descr="13127hinh-nen-con-ga-trong.jpg"/>
          <p:cNvPicPr>
            <a:picLocks noGrp="1" noChangeAspect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1066800" y="706438"/>
            <a:ext cx="7010400" cy="5008562"/>
          </a:xfr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Content Placeholder 3" descr="tải xuống (1).jpg"/>
          <p:cNvPicPr>
            <a:picLocks noGrp="1" noChangeAspect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685800" y="838200"/>
            <a:ext cx="7772400" cy="4800600"/>
          </a:xfr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Content Placeholder 3" descr="tải xuống (2).jpg"/>
          <p:cNvPicPr>
            <a:picLocks noGrp="1" noChangeAspect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762000" y="457200"/>
            <a:ext cx="7848600" cy="5638800"/>
          </a:xfr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Content Placeholder 3" descr="tải xuống.jpg"/>
          <p:cNvPicPr>
            <a:picLocks noGrp="1" noChangeAspect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838200" y="533400"/>
            <a:ext cx="7620000" cy="5562600"/>
          </a:xfr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01762"/>
          </a:xfrm>
        </p:spPr>
        <p:txBody>
          <a:bodyPr/>
          <a:lstStyle/>
          <a:p>
            <a:endParaRPr 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Arial" charset="0"/>
              <a:buNone/>
            </a:pPr>
            <a:r>
              <a:rPr lang="en-US" sz="2600" smtClean="0">
                <a:latin typeface="Tahoma" pitchFamily="34" charset="0"/>
                <a:cs typeface="Tahoma" pitchFamily="34" charset="0"/>
              </a:rPr>
              <a:t>1.  Bằng giọng nói nhẹ nhàng, cô giáo giảng bài cho chúng em.</a:t>
            </a:r>
          </a:p>
          <a:p>
            <a:pPr marL="514350" indent="-514350">
              <a:buFont typeface="Arial" charset="0"/>
              <a:buNone/>
            </a:pPr>
            <a:r>
              <a:rPr lang="en-US" sz="2600" smtClean="0">
                <a:latin typeface="Tahoma" pitchFamily="34" charset="0"/>
                <a:cs typeface="Tahoma" pitchFamily="34" charset="0"/>
              </a:rPr>
              <a:t>A.  Bằng giọng nói nhẹ nhàng</a:t>
            </a:r>
          </a:p>
          <a:p>
            <a:pPr marL="514350" indent="-514350">
              <a:buFont typeface="Arial" charset="0"/>
              <a:buNone/>
            </a:pPr>
            <a:r>
              <a:rPr lang="en-US" sz="2600" smtClean="0">
                <a:latin typeface="Tahoma" pitchFamily="34" charset="0"/>
                <a:cs typeface="Tahoma" pitchFamily="34" charset="0"/>
              </a:rPr>
              <a:t>B.  Cô giáo </a:t>
            </a:r>
          </a:p>
          <a:p>
            <a:pPr marL="514350" indent="-514350">
              <a:buFont typeface="Arial" charset="0"/>
              <a:buNone/>
            </a:pPr>
            <a:r>
              <a:rPr lang="en-US" sz="2600" smtClean="0">
                <a:latin typeface="Tahoma" pitchFamily="34" charset="0"/>
                <a:cs typeface="Tahoma" pitchFamily="34" charset="0"/>
              </a:rPr>
              <a:t>C.  Giảng bài cho chúng em</a:t>
            </a:r>
          </a:p>
          <a:p>
            <a:pPr marL="514350" indent="-514350">
              <a:buFont typeface="Arial" charset="0"/>
              <a:buNone/>
            </a:pPr>
            <a:r>
              <a:rPr lang="en-US" sz="2600" smtClean="0">
                <a:latin typeface="Tahoma" pitchFamily="34" charset="0"/>
                <a:cs typeface="Tahoma" pitchFamily="34" charset="0"/>
              </a:rPr>
              <a:t>2. Với tiếng gáy của mình, chú gà gọi cả </a:t>
            </a:r>
            <a:r>
              <a:rPr lang="vi-VN" sz="2600" smtClean="0">
                <a:latin typeface="Tahoma" pitchFamily="34" charset="0"/>
                <a:cs typeface="Tahoma" pitchFamily="34" charset="0"/>
              </a:rPr>
              <a:t>đàn</a:t>
            </a:r>
            <a:r>
              <a:rPr lang="en-US" sz="2600" smtClean="0">
                <a:latin typeface="Tahoma" pitchFamily="34" charset="0"/>
                <a:cs typeface="Tahoma" pitchFamily="34" charset="0"/>
              </a:rPr>
              <a:t> thức dậy.</a:t>
            </a:r>
          </a:p>
          <a:p>
            <a:pPr marL="514350" indent="-514350">
              <a:buFont typeface="Arial" charset="0"/>
              <a:buNone/>
            </a:pPr>
            <a:r>
              <a:rPr lang="en-US" sz="2600" smtClean="0">
                <a:latin typeface="Tahoma" pitchFamily="34" charset="0"/>
                <a:cs typeface="Tahoma" pitchFamily="34" charset="0"/>
              </a:rPr>
              <a:t>A.   Chú</a:t>
            </a:r>
          </a:p>
          <a:p>
            <a:pPr marL="514350" indent="-514350">
              <a:buFont typeface="Arial" charset="0"/>
              <a:buNone/>
            </a:pPr>
            <a:r>
              <a:rPr lang="en-US" sz="2600" smtClean="0">
                <a:latin typeface="Tahoma" pitchFamily="34" charset="0"/>
                <a:cs typeface="Tahoma" pitchFamily="34" charset="0"/>
              </a:rPr>
              <a:t>B.   Gọi cả </a:t>
            </a:r>
            <a:r>
              <a:rPr lang="vi-VN" sz="2600" smtClean="0">
                <a:latin typeface="Tahoma" pitchFamily="34" charset="0"/>
                <a:cs typeface="Tahoma" pitchFamily="34" charset="0"/>
              </a:rPr>
              <a:t>đàn</a:t>
            </a:r>
            <a:r>
              <a:rPr lang="en-US" sz="2600" smtClean="0">
                <a:latin typeface="Tahoma" pitchFamily="34" charset="0"/>
                <a:cs typeface="Tahoma" pitchFamily="34" charset="0"/>
              </a:rPr>
              <a:t> thức dậy</a:t>
            </a:r>
          </a:p>
          <a:p>
            <a:pPr marL="514350" indent="-514350">
              <a:buFont typeface="Arial" charset="0"/>
              <a:buNone/>
            </a:pPr>
            <a:r>
              <a:rPr lang="en-US" sz="2600" smtClean="0">
                <a:latin typeface="Tahoma" pitchFamily="34" charset="0"/>
                <a:cs typeface="Tahoma" pitchFamily="34" charset="0"/>
              </a:rPr>
              <a:t>C.   Với tiếng gáy của mình</a:t>
            </a:r>
          </a:p>
        </p:txBody>
      </p:sp>
      <p:sp>
        <p:nvSpPr>
          <p:cNvPr id="4" name="Rectangle 3"/>
          <p:cNvSpPr/>
          <p:nvPr/>
        </p:nvSpPr>
        <p:spPr>
          <a:xfrm>
            <a:off x="2286000" y="381000"/>
            <a:ext cx="4876800" cy="11430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TRÒ CH</a:t>
            </a:r>
            <a:r>
              <a:rPr lang="vi-VN" sz="200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Ơ</a:t>
            </a:r>
            <a:r>
              <a:rPr lang="en-US" sz="200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I: TÌM ĐỊA CHỈ ĐÚNG</a:t>
            </a:r>
          </a:p>
        </p:txBody>
      </p:sp>
      <p:sp>
        <p:nvSpPr>
          <p:cNvPr id="5" name="Oval 4"/>
          <p:cNvSpPr/>
          <p:nvPr/>
        </p:nvSpPr>
        <p:spPr>
          <a:xfrm>
            <a:off x="457200" y="2743200"/>
            <a:ext cx="457200" cy="457200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A</a:t>
            </a:r>
          </a:p>
        </p:txBody>
      </p:sp>
      <p:sp>
        <p:nvSpPr>
          <p:cNvPr id="6" name="Oval 5"/>
          <p:cNvSpPr/>
          <p:nvPr/>
        </p:nvSpPr>
        <p:spPr>
          <a:xfrm>
            <a:off x="457200" y="5562600"/>
            <a:ext cx="457200" cy="457200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latin typeface="Tahoma" pitchFamily="34" charset="0"/>
                <a:ea typeface="Tahoma" pitchFamily="34" charset="0"/>
                <a:cs typeface="Tahoma" pitchFamily="34" charset="0"/>
              </a:rPr>
              <a:t>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CHÚC CÁC BẠN HỌC GIỎI</a:t>
            </a:r>
          </a:p>
        </p:txBody>
      </p:sp>
      <p:pic>
        <p:nvPicPr>
          <p:cNvPr id="17411" name="Picture 3" descr="172302j51pbs2j5m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1981200"/>
            <a:ext cx="1905000" cy="333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2" name="Picture 4" descr="172302j51pbs2j5m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34200" y="1981200"/>
            <a:ext cx="1905000" cy="333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3" name="Picture 6" descr="878060mzmb0yx9vo.gif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52800" y="2895600"/>
            <a:ext cx="2686050" cy="220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I. </a:t>
            </a:r>
            <a:r>
              <a:rPr lang="en-US" sz="3600" u="sng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Nhận xét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en-US" sz="2400" smtClean="0">
                <a:solidFill>
                  <a:srgbClr val="00B0F0"/>
                </a:solidFill>
                <a:latin typeface="Tahoma" pitchFamily="34" charset="0"/>
                <a:cs typeface="Tahoma" pitchFamily="34" charset="0"/>
              </a:rPr>
              <a:t>1. </a:t>
            </a:r>
            <a:r>
              <a:rPr lang="en-US" sz="2400" i="1" smtClean="0">
                <a:solidFill>
                  <a:srgbClr val="00B0F0"/>
                </a:solidFill>
                <a:latin typeface="Tahoma" pitchFamily="34" charset="0"/>
                <a:cs typeface="Tahoma" pitchFamily="34" charset="0"/>
              </a:rPr>
              <a:t>Trạng ngữ </a:t>
            </a:r>
            <a:r>
              <a:rPr lang="vi-VN" sz="2400" i="1" smtClean="0">
                <a:solidFill>
                  <a:srgbClr val="00B0F0"/>
                </a:solidFill>
                <a:latin typeface="Tahoma" pitchFamily="34" charset="0"/>
                <a:cs typeface="Tahoma" pitchFamily="34" charset="0"/>
              </a:rPr>
              <a:t>được</a:t>
            </a:r>
            <a:r>
              <a:rPr lang="en-US" sz="2400" i="1" smtClean="0">
                <a:solidFill>
                  <a:srgbClr val="00B0F0"/>
                </a:solidFill>
                <a:latin typeface="Tahoma" pitchFamily="34" charset="0"/>
                <a:cs typeface="Tahoma" pitchFamily="34" charset="0"/>
              </a:rPr>
              <a:t> in nghiêng trong các câu sau trả lời cho câu hỏi gì?</a:t>
            </a:r>
          </a:p>
          <a:p>
            <a:pPr>
              <a:buFont typeface="Arial" charset="0"/>
              <a:buNone/>
            </a:pPr>
            <a:r>
              <a:rPr lang="en-US" sz="2400" smtClean="0">
                <a:latin typeface="Tahoma" pitchFamily="34" charset="0"/>
                <a:cs typeface="Tahoma" pitchFamily="34" charset="0"/>
              </a:rPr>
              <a:t>a) </a:t>
            </a:r>
            <a:r>
              <a:rPr lang="en-US" sz="2400" i="1" smtClean="0">
                <a:solidFill>
                  <a:srgbClr val="00B0F0"/>
                </a:solidFill>
                <a:latin typeface="Tahoma" pitchFamily="34" charset="0"/>
                <a:cs typeface="Tahoma" pitchFamily="34" charset="0"/>
              </a:rPr>
              <a:t>Bằng món “mầm </a:t>
            </a:r>
            <a:r>
              <a:rPr lang="vi-VN" sz="2400" i="1" smtClean="0">
                <a:solidFill>
                  <a:srgbClr val="00B0F0"/>
                </a:solidFill>
                <a:latin typeface="Tahoma" pitchFamily="34" charset="0"/>
                <a:cs typeface="Tahoma" pitchFamily="34" charset="0"/>
              </a:rPr>
              <a:t>đá</a:t>
            </a:r>
            <a:r>
              <a:rPr lang="en-US" sz="2400" i="1" smtClean="0">
                <a:solidFill>
                  <a:srgbClr val="00B0F0"/>
                </a:solidFill>
                <a:latin typeface="Tahoma" pitchFamily="34" charset="0"/>
                <a:cs typeface="Tahoma" pitchFamily="34" charset="0"/>
              </a:rPr>
              <a:t>” </a:t>
            </a:r>
            <a:r>
              <a:rPr lang="vi-VN" sz="2400" i="1" smtClean="0">
                <a:solidFill>
                  <a:srgbClr val="00B0F0"/>
                </a:solidFill>
                <a:latin typeface="Tahoma" pitchFamily="34" charset="0"/>
                <a:cs typeface="Tahoma" pitchFamily="34" charset="0"/>
              </a:rPr>
              <a:t>độc</a:t>
            </a:r>
            <a:r>
              <a:rPr lang="en-US" sz="2400" i="1" smtClean="0">
                <a:solidFill>
                  <a:srgbClr val="00B0F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vi-VN" sz="2400" i="1" smtClean="0">
                <a:solidFill>
                  <a:srgbClr val="00B0F0"/>
                </a:solidFill>
                <a:latin typeface="Tahoma" pitchFamily="34" charset="0"/>
                <a:cs typeface="Tahoma" pitchFamily="34" charset="0"/>
              </a:rPr>
              <a:t>đáo</a:t>
            </a:r>
            <a:r>
              <a:rPr lang="en-US" sz="2400" smtClean="0">
                <a:latin typeface="Tahoma" pitchFamily="34" charset="0"/>
                <a:cs typeface="Tahoma" pitchFamily="34" charset="0"/>
              </a:rPr>
              <a:t>, Trạng Quỳnh </a:t>
            </a:r>
            <a:r>
              <a:rPr lang="vi-VN" sz="2400" smtClean="0">
                <a:latin typeface="Tahoma" pitchFamily="34" charset="0"/>
                <a:cs typeface="Tahoma" pitchFamily="34" charset="0"/>
              </a:rPr>
              <a:t>đã</a:t>
            </a:r>
            <a:r>
              <a:rPr lang="en-US" sz="2400" smtClean="0">
                <a:latin typeface="Tahoma" pitchFamily="34" charset="0"/>
                <a:cs typeface="Tahoma" pitchFamily="34" charset="0"/>
              </a:rPr>
              <a:t> giúp chúa Trịnh hiểu vì sao chúa th</a:t>
            </a:r>
            <a:r>
              <a:rPr lang="vi-VN" sz="2400" smtClean="0">
                <a:latin typeface="Tahoma" pitchFamily="34" charset="0"/>
                <a:cs typeface="Tahoma" pitchFamily="34" charset="0"/>
              </a:rPr>
              <a:t>ường</a:t>
            </a:r>
            <a:r>
              <a:rPr lang="en-US" sz="2400" smtClean="0">
                <a:latin typeface="Tahoma" pitchFamily="34" charset="0"/>
                <a:cs typeface="Tahoma" pitchFamily="34" charset="0"/>
              </a:rPr>
              <a:t> </a:t>
            </a:r>
            <a:r>
              <a:rPr lang="vi-VN" sz="2400" smtClean="0">
                <a:latin typeface="Tahoma" pitchFamily="34" charset="0"/>
                <a:cs typeface="Tahoma" pitchFamily="34" charset="0"/>
              </a:rPr>
              <a:t>ă</a:t>
            </a:r>
            <a:r>
              <a:rPr lang="en-US" sz="2400" smtClean="0">
                <a:latin typeface="Tahoma" pitchFamily="34" charset="0"/>
                <a:cs typeface="Tahoma" pitchFamily="34" charset="0"/>
              </a:rPr>
              <a:t>n không ngon.</a:t>
            </a:r>
          </a:p>
          <a:p>
            <a:pPr>
              <a:buFont typeface="Arial" charset="0"/>
              <a:buNone/>
            </a:pPr>
            <a:r>
              <a:rPr lang="en-US" sz="2400" smtClean="0">
                <a:latin typeface="Tahoma" pitchFamily="34" charset="0"/>
                <a:cs typeface="Tahoma" pitchFamily="34" charset="0"/>
              </a:rPr>
              <a:t>	 </a:t>
            </a:r>
            <a:r>
              <a:rPr lang="en-US" sz="240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Bằng cái gì Trạng Quỳnh giúp chúa Trịnh hiểu vì sao   chúa th</a:t>
            </a:r>
            <a:r>
              <a:rPr lang="vi-VN" sz="240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ường</a:t>
            </a:r>
            <a:r>
              <a:rPr lang="en-US" sz="240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vi-VN" sz="240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ă</a:t>
            </a:r>
            <a:r>
              <a:rPr lang="en-US" sz="240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n không ngon miệng?</a:t>
            </a:r>
          </a:p>
          <a:p>
            <a:pPr>
              <a:buFont typeface="Arial" charset="0"/>
              <a:buNone/>
            </a:pPr>
            <a:r>
              <a:rPr lang="en-US" sz="2400" smtClean="0">
                <a:latin typeface="Tahoma" pitchFamily="34" charset="0"/>
                <a:cs typeface="Tahoma" pitchFamily="34" charset="0"/>
              </a:rPr>
              <a:t>b) </a:t>
            </a:r>
            <a:r>
              <a:rPr lang="en-US" sz="2400" i="1" smtClean="0">
                <a:solidFill>
                  <a:srgbClr val="00B0F0"/>
                </a:solidFill>
                <a:latin typeface="Tahoma" pitchFamily="34" charset="0"/>
                <a:cs typeface="Tahoma" pitchFamily="34" charset="0"/>
              </a:rPr>
              <a:t>Với một chiếc kh</a:t>
            </a:r>
            <a:r>
              <a:rPr lang="vi-VN" sz="2400" i="1" smtClean="0">
                <a:solidFill>
                  <a:srgbClr val="00B0F0"/>
                </a:solidFill>
                <a:latin typeface="Tahoma" pitchFamily="34" charset="0"/>
                <a:cs typeface="Tahoma" pitchFamily="34" charset="0"/>
              </a:rPr>
              <a:t>ă</a:t>
            </a:r>
            <a:r>
              <a:rPr lang="en-US" sz="2400" i="1" smtClean="0">
                <a:solidFill>
                  <a:srgbClr val="00B0F0"/>
                </a:solidFill>
                <a:latin typeface="Tahoma" pitchFamily="34" charset="0"/>
                <a:cs typeface="Tahoma" pitchFamily="34" charset="0"/>
              </a:rPr>
              <a:t>n bình dị</a:t>
            </a:r>
            <a:r>
              <a:rPr lang="en-US" sz="2400" smtClean="0">
                <a:latin typeface="Tahoma" pitchFamily="34" charset="0"/>
                <a:cs typeface="Tahoma" pitchFamily="34" charset="0"/>
              </a:rPr>
              <a:t>, nhà ảo thuật </a:t>
            </a:r>
            <a:r>
              <a:rPr lang="vi-VN" sz="2400" smtClean="0">
                <a:latin typeface="Tahoma" pitchFamily="34" charset="0"/>
                <a:cs typeface="Tahoma" pitchFamily="34" charset="0"/>
              </a:rPr>
              <a:t>đã</a:t>
            </a:r>
            <a:r>
              <a:rPr lang="en-US" sz="2400" smtClean="0">
                <a:latin typeface="Tahoma" pitchFamily="34" charset="0"/>
                <a:cs typeface="Tahoma" pitchFamily="34" charset="0"/>
              </a:rPr>
              <a:t> tạo nên những tiết mục rất </a:t>
            </a:r>
            <a:r>
              <a:rPr lang="vi-VN" sz="2400" smtClean="0">
                <a:latin typeface="Tahoma" pitchFamily="34" charset="0"/>
                <a:cs typeface="Tahoma" pitchFamily="34" charset="0"/>
              </a:rPr>
              <a:t>đặc</a:t>
            </a:r>
            <a:r>
              <a:rPr lang="en-US" sz="2400" smtClean="0">
                <a:latin typeface="Tahoma" pitchFamily="34" charset="0"/>
                <a:cs typeface="Tahoma" pitchFamily="34" charset="0"/>
              </a:rPr>
              <a:t> sắc.</a:t>
            </a:r>
          </a:p>
          <a:p>
            <a:pPr>
              <a:buFont typeface="Arial" charset="0"/>
              <a:buNone/>
            </a:pPr>
            <a:r>
              <a:rPr lang="en-US" sz="2400" smtClean="0">
                <a:latin typeface="Tahoma" pitchFamily="34" charset="0"/>
                <a:cs typeface="Tahoma" pitchFamily="34" charset="0"/>
              </a:rPr>
              <a:t>	 </a:t>
            </a:r>
            <a:r>
              <a:rPr lang="en-US" sz="240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Với cái gì nhà ảo thuật tạo nên những tiết mục </a:t>
            </a:r>
            <a:r>
              <a:rPr lang="vi-VN" sz="240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đặc</a:t>
            </a:r>
            <a:r>
              <a:rPr lang="en-US" sz="240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 sắc?</a:t>
            </a:r>
          </a:p>
          <a:p>
            <a:pPr>
              <a:buFont typeface="Arial" charset="0"/>
              <a:buNone/>
            </a:pPr>
            <a:r>
              <a:rPr lang="en-US" sz="2400" smtClean="0">
                <a:solidFill>
                  <a:srgbClr val="00B0F0"/>
                </a:solidFill>
                <a:latin typeface="Tahoma" pitchFamily="34" charset="0"/>
                <a:cs typeface="Tahoma" pitchFamily="34" charset="0"/>
              </a:rPr>
              <a:t>2.</a:t>
            </a:r>
            <a:r>
              <a:rPr lang="en-US" sz="240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400" i="1" smtClean="0">
                <a:solidFill>
                  <a:srgbClr val="00B0F0"/>
                </a:solidFill>
                <a:latin typeface="Tahoma" pitchFamily="34" charset="0"/>
                <a:cs typeface="Tahoma" pitchFamily="34" charset="0"/>
              </a:rPr>
              <a:t>Loại trạng ngữ trên bổ sung cho câu ý nghĩa gì?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609600" y="3429000"/>
            <a:ext cx="3048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609600" y="5029200"/>
            <a:ext cx="3048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II. </a:t>
            </a:r>
            <a:r>
              <a:rPr lang="en-US" sz="3600" u="sng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Ghi nhớ</a:t>
            </a:r>
          </a:p>
        </p:txBody>
      </p:sp>
      <p:pic>
        <p:nvPicPr>
          <p:cNvPr id="4099" name="Content Placeholder 3" descr="93fc2a27.gif"/>
          <p:cNvPicPr>
            <a:picLocks noGrp="1" noChangeAspect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1219200" y="2286000"/>
            <a:ext cx="2686050" cy="2971800"/>
          </a:xfrm>
        </p:spPr>
      </p:pic>
      <p:sp>
        <p:nvSpPr>
          <p:cNvPr id="5" name="Oval Callout 4"/>
          <p:cNvSpPr/>
          <p:nvPr/>
        </p:nvSpPr>
        <p:spPr>
          <a:xfrm>
            <a:off x="4495800" y="1219200"/>
            <a:ext cx="3352800" cy="2819400"/>
          </a:xfrm>
          <a:prstGeom prst="wedgeEllipseCallout">
            <a:avLst>
              <a:gd name="adj1" fmla="val -89837"/>
              <a:gd name="adj2" fmla="val 22338"/>
            </a:avLst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Trạng ngữ chỉ ph</a:t>
            </a:r>
            <a:r>
              <a:rPr lang="vi-VN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ươ</a:t>
            </a:r>
            <a:r>
              <a:rPr lang="en-US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ng tiện th</a:t>
            </a:r>
            <a:r>
              <a:rPr lang="vi-VN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ường</a:t>
            </a:r>
            <a:r>
              <a:rPr lang="en-US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mở </a:t>
            </a:r>
            <a:r>
              <a:rPr lang="vi-VN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đầu</a:t>
            </a:r>
            <a:r>
              <a:rPr lang="en-US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bằng các từ </a:t>
            </a:r>
            <a:r>
              <a:rPr lang="en-US" b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bằng</a:t>
            </a:r>
            <a:r>
              <a:rPr lang="en-US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en-US" b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với</a:t>
            </a:r>
            <a:r>
              <a:rPr lang="en-US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và trả lời cho các câu hỏi </a:t>
            </a:r>
            <a:r>
              <a:rPr lang="en-US" b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Bằng cái gì? </a:t>
            </a:r>
            <a:r>
              <a:rPr lang="en-US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</a:t>
            </a:r>
            <a:r>
              <a:rPr lang="en-US" b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Với cái gì?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87562"/>
          </a:xfrm>
        </p:spPr>
        <p:txBody>
          <a:bodyPr/>
          <a:lstStyle/>
          <a:p>
            <a:endParaRPr 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  <a:effectLst>
            <a:reflection blurRad="6350" stA="50000" endA="300" endPos="55000" dir="5400000" sy="-100000" algn="bl" rotWithShape="0"/>
          </a:effectLst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1905000" y="457200"/>
            <a:ext cx="5638800" cy="1600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40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QUÀ TẶNG CHO NG</a:t>
            </a:r>
            <a:r>
              <a:rPr lang="vi-VN" sz="240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ƯỜI</a:t>
            </a:r>
            <a:r>
              <a:rPr lang="en-US" sz="240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XUẤT SẮC</a:t>
            </a:r>
          </a:p>
        </p:txBody>
      </p:sp>
      <p:sp>
        <p:nvSpPr>
          <p:cNvPr id="5" name="Rectangle 4">
            <a:hlinkClick r:id="rId3" action="ppaction://hlinksldjump"/>
          </p:cNvPr>
          <p:cNvSpPr/>
          <p:nvPr/>
        </p:nvSpPr>
        <p:spPr>
          <a:xfrm>
            <a:off x="990600" y="2667000"/>
            <a:ext cx="2895600" cy="1600200"/>
          </a:xfrm>
          <a:prstGeom prst="rect">
            <a:avLst/>
          </a:prstGeom>
          <a:solidFill>
            <a:schemeClr val="accent6"/>
          </a:solidFill>
          <a:scene3d>
            <a:camera prst="perspectiveRigh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>
            <a:hlinkClick r:id="rId4" action="ppaction://hlinksldjump"/>
          </p:cNvPr>
          <p:cNvSpPr/>
          <p:nvPr/>
        </p:nvSpPr>
        <p:spPr>
          <a:xfrm>
            <a:off x="5334000" y="2590800"/>
            <a:ext cx="2743200" cy="1600200"/>
          </a:xfrm>
          <a:prstGeom prst="rect">
            <a:avLst/>
          </a:prstGeom>
          <a:solidFill>
            <a:srgbClr val="FFFF00"/>
          </a:solidFill>
          <a:scene3d>
            <a:camera prst="perspective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>
            <a:hlinkClick r:id="rId5" action="ppaction://hlinksldjump"/>
          </p:cNvPr>
          <p:cNvSpPr/>
          <p:nvPr/>
        </p:nvSpPr>
        <p:spPr>
          <a:xfrm>
            <a:off x="3124200" y="4495800"/>
            <a:ext cx="2743200" cy="1600200"/>
          </a:xfrm>
          <a:prstGeom prst="rect">
            <a:avLst/>
          </a:prstGeom>
          <a:effectLst>
            <a:reflection blurRad="6350" stA="50000" endA="300" endPos="55000" dir="5400000" sy="-100000" algn="bl" rotWithShape="0"/>
          </a:effectLst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pPr algn="ctr">
              <a:buFont typeface="Arial" charset="0"/>
              <a:buNone/>
            </a:pPr>
            <a:r>
              <a:rPr lang="en-US" smtClean="0">
                <a:latin typeface="Tahoma" pitchFamily="34" charset="0"/>
                <a:cs typeface="Tahoma" pitchFamily="34" charset="0"/>
              </a:rPr>
              <a:t>Một tràn pháo tay của cả lớp</a:t>
            </a:r>
          </a:p>
          <a:p>
            <a:pPr algn="ctr">
              <a:buFont typeface="Arial" charset="0"/>
              <a:buNone/>
            </a:pPr>
            <a:endParaRPr lang="en-US" smtClean="0"/>
          </a:p>
        </p:txBody>
      </p:sp>
      <p:sp>
        <p:nvSpPr>
          <p:cNvPr id="4" name="Right Arrow 3">
            <a:hlinkClick r:id="rId3" action="ppaction://hlinksldjump"/>
          </p:cNvPr>
          <p:cNvSpPr/>
          <p:nvPr/>
        </p:nvSpPr>
        <p:spPr>
          <a:xfrm>
            <a:off x="6400800" y="5334000"/>
            <a:ext cx="1447800" cy="533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2895600"/>
          </a:xfrm>
        </p:spPr>
        <p:txBody>
          <a:bodyPr/>
          <a:lstStyle/>
          <a:p>
            <a:pPr>
              <a:buFont typeface="Arial" charset="0"/>
              <a:buNone/>
            </a:pPr>
            <a:endParaRPr lang="en-US" smtClean="0"/>
          </a:p>
          <a:p>
            <a:pPr>
              <a:buFont typeface="Arial" charset="0"/>
              <a:buNone/>
            </a:pPr>
            <a:endParaRPr lang="en-US" smtClean="0"/>
          </a:p>
          <a:p>
            <a:pPr>
              <a:buFont typeface="Arial" charset="0"/>
              <a:buNone/>
            </a:pPr>
            <a:endParaRPr lang="en-US" smtClean="0"/>
          </a:p>
          <a:p>
            <a:pPr algn="ctr">
              <a:buFont typeface="Arial" charset="0"/>
              <a:buNone/>
            </a:pPr>
            <a:endParaRPr lang="en-US" smtClean="0">
              <a:latin typeface="Tahoma" pitchFamily="34" charset="0"/>
              <a:cs typeface="Tahoma" pitchFamily="34" charset="0"/>
            </a:endParaRPr>
          </a:p>
          <a:p>
            <a:pPr algn="ctr">
              <a:buFont typeface="Arial" charset="0"/>
              <a:buNone/>
            </a:pPr>
            <a:r>
              <a:rPr lang="en-US" smtClean="0">
                <a:latin typeface="Tahoma" pitchFamily="34" charset="0"/>
                <a:cs typeface="Tahoma" pitchFamily="34" charset="0"/>
              </a:rPr>
              <a:t>Một chùm hoa </a:t>
            </a:r>
            <a:r>
              <a:rPr lang="vi-VN" smtClean="0">
                <a:latin typeface="Tahoma" pitchFamily="34" charset="0"/>
                <a:cs typeface="Tahoma" pitchFamily="34" charset="0"/>
              </a:rPr>
              <a:t>đ</a:t>
            </a:r>
            <a:r>
              <a:rPr lang="en-US" smtClean="0">
                <a:latin typeface="Tahoma" pitchFamily="34" charset="0"/>
                <a:cs typeface="Tahoma" pitchFamily="34" charset="0"/>
              </a:rPr>
              <a:t>iểm 10</a:t>
            </a:r>
          </a:p>
        </p:txBody>
      </p:sp>
      <p:sp>
        <p:nvSpPr>
          <p:cNvPr id="4" name="Right Arrow 3">
            <a:hlinkClick r:id="rId3" action="ppaction://hlinksldjump"/>
          </p:cNvPr>
          <p:cNvSpPr/>
          <p:nvPr/>
        </p:nvSpPr>
        <p:spPr>
          <a:xfrm>
            <a:off x="6705600" y="5105400"/>
            <a:ext cx="1371600" cy="457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8196" name="Picture 3" descr="172302j51pbs2j5m.gif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33800" y="3200400"/>
            <a:ext cx="1905000" cy="333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/>
          <a:lstStyle/>
          <a:p>
            <a:pPr>
              <a:buFont typeface="Arial" charset="0"/>
              <a:buNone/>
            </a:pPr>
            <a:endParaRPr lang="en-US" smtClean="0">
              <a:latin typeface="Tahoma" pitchFamily="34" charset="0"/>
              <a:cs typeface="Tahoma" pitchFamily="34" charset="0"/>
            </a:endParaRPr>
          </a:p>
          <a:p>
            <a:pPr>
              <a:buFont typeface="Arial" charset="0"/>
              <a:buNone/>
            </a:pPr>
            <a:endParaRPr lang="en-US" smtClean="0">
              <a:latin typeface="Tahoma" pitchFamily="34" charset="0"/>
              <a:cs typeface="Tahoma" pitchFamily="34" charset="0"/>
            </a:endParaRPr>
          </a:p>
          <a:p>
            <a:pPr>
              <a:buFont typeface="Arial" charset="0"/>
              <a:buNone/>
            </a:pPr>
            <a:endParaRPr lang="en-US" smtClean="0">
              <a:latin typeface="Tahoma" pitchFamily="34" charset="0"/>
              <a:cs typeface="Tahoma" pitchFamily="34" charset="0"/>
            </a:endParaRPr>
          </a:p>
          <a:p>
            <a:pPr algn="ctr">
              <a:buFont typeface="Arial" charset="0"/>
              <a:buNone/>
            </a:pPr>
            <a:r>
              <a:rPr lang="en-US" smtClean="0">
                <a:latin typeface="Tahoma" pitchFamily="34" charset="0"/>
                <a:cs typeface="Tahoma" pitchFamily="34" charset="0"/>
              </a:rPr>
              <a:t>Hai chùm hoa </a:t>
            </a:r>
            <a:r>
              <a:rPr lang="vi-VN" smtClean="0">
                <a:latin typeface="Tahoma" pitchFamily="34" charset="0"/>
                <a:cs typeface="Tahoma" pitchFamily="34" charset="0"/>
              </a:rPr>
              <a:t>đ</a:t>
            </a:r>
            <a:r>
              <a:rPr lang="en-US" smtClean="0">
                <a:latin typeface="Tahoma" pitchFamily="34" charset="0"/>
                <a:cs typeface="Tahoma" pitchFamily="34" charset="0"/>
              </a:rPr>
              <a:t>iểm giỏi</a:t>
            </a:r>
          </a:p>
        </p:txBody>
      </p:sp>
      <p:sp>
        <p:nvSpPr>
          <p:cNvPr id="4" name="Right Arrow 3">
            <a:hlinkClick r:id="rId3" action="ppaction://hlinksldjump"/>
          </p:cNvPr>
          <p:cNvSpPr/>
          <p:nvPr/>
        </p:nvSpPr>
        <p:spPr>
          <a:xfrm>
            <a:off x="6781800" y="5181600"/>
            <a:ext cx="1447800" cy="457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9220" name="Picture 3" descr="172302j51pbs2j5m.gif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71600" y="3048000"/>
            <a:ext cx="1905000" cy="333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1" name="Picture 3" descr="172302j51pbs2j5m.gif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19600" y="3048000"/>
            <a:ext cx="1905000" cy="333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smtClean="0">
                <a:solidFill>
                  <a:srgbClr val="F79646"/>
                </a:solidFill>
                <a:latin typeface="Tahoma" pitchFamily="34" charset="0"/>
                <a:cs typeface="Tahoma" pitchFamily="34" charset="0"/>
              </a:rPr>
              <a:t>III. </a:t>
            </a:r>
            <a:r>
              <a:rPr lang="en-US" sz="3600" u="sng" smtClean="0">
                <a:solidFill>
                  <a:srgbClr val="F79646"/>
                </a:solidFill>
                <a:latin typeface="Tahoma" pitchFamily="34" charset="0"/>
                <a:cs typeface="Tahoma" pitchFamily="34" charset="0"/>
              </a:rPr>
              <a:t>Luyện tập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Arial" charset="0"/>
              <a:buNone/>
            </a:pPr>
            <a:r>
              <a:rPr lang="en-US" sz="2800" b="1" smtClean="0">
                <a:latin typeface="Tahoma" pitchFamily="34" charset="0"/>
                <a:cs typeface="Tahoma" pitchFamily="34" charset="0"/>
              </a:rPr>
              <a:t>1.</a:t>
            </a:r>
            <a:r>
              <a:rPr lang="en-US" sz="280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i="1" smtClean="0">
                <a:latin typeface="Tahoma" pitchFamily="34" charset="0"/>
                <a:cs typeface="Tahoma" pitchFamily="34" charset="0"/>
              </a:rPr>
              <a:t>Tìm trạng ngữ chỉ ph</a:t>
            </a:r>
            <a:r>
              <a:rPr lang="vi-VN" sz="2800" i="1" smtClean="0">
                <a:latin typeface="Tahoma" pitchFamily="34" charset="0"/>
                <a:cs typeface="Tahoma" pitchFamily="34" charset="0"/>
              </a:rPr>
              <a:t>ươ</a:t>
            </a:r>
            <a:r>
              <a:rPr lang="en-US" sz="2800" i="1" smtClean="0">
                <a:latin typeface="Tahoma" pitchFamily="34" charset="0"/>
                <a:cs typeface="Tahoma" pitchFamily="34" charset="0"/>
              </a:rPr>
              <a:t>ng tiện trong các câu sau:</a:t>
            </a:r>
          </a:p>
          <a:p>
            <a:pPr marL="514350" indent="-514350">
              <a:buFont typeface="Arial" charset="0"/>
              <a:buNone/>
            </a:pPr>
            <a:r>
              <a:rPr lang="en-US" sz="2800" smtClean="0">
                <a:latin typeface="Tahoma" pitchFamily="34" charset="0"/>
                <a:cs typeface="Tahoma" pitchFamily="34" charset="0"/>
              </a:rPr>
              <a:t>a)  Bằng một giọng thân tình, thầy khuyên chúng em gắng học bài, làm bài </a:t>
            </a:r>
            <a:r>
              <a:rPr lang="vi-VN" sz="2800" smtClean="0">
                <a:latin typeface="Tahoma" pitchFamily="34" charset="0"/>
                <a:cs typeface="Tahoma" pitchFamily="34" charset="0"/>
              </a:rPr>
              <a:t>đầy</a:t>
            </a:r>
            <a:r>
              <a:rPr lang="en-US" sz="2800" smtClean="0">
                <a:latin typeface="Tahoma" pitchFamily="34" charset="0"/>
                <a:cs typeface="Tahoma" pitchFamily="34" charset="0"/>
              </a:rPr>
              <a:t> </a:t>
            </a:r>
            <a:r>
              <a:rPr lang="vi-VN" sz="2800" smtClean="0">
                <a:latin typeface="Tahoma" pitchFamily="34" charset="0"/>
                <a:cs typeface="Tahoma" pitchFamily="34" charset="0"/>
              </a:rPr>
              <a:t>đủ</a:t>
            </a:r>
            <a:r>
              <a:rPr lang="en-US" sz="2800" smtClean="0">
                <a:latin typeface="Tahoma" pitchFamily="34" charset="0"/>
                <a:cs typeface="Tahoma" pitchFamily="34" charset="0"/>
              </a:rPr>
              <a:t>.</a:t>
            </a:r>
          </a:p>
          <a:p>
            <a:pPr marL="514350" indent="-514350">
              <a:buFont typeface="Arial" charset="0"/>
              <a:buNone/>
            </a:pPr>
            <a:r>
              <a:rPr lang="en-US" sz="2800" smtClean="0">
                <a:latin typeface="Tahoma" pitchFamily="34" charset="0"/>
                <a:cs typeface="Tahoma" pitchFamily="34" charset="0"/>
              </a:rPr>
              <a:t>b)  Với óc quan sát tinh tế và </a:t>
            </a:r>
            <a:r>
              <a:rPr lang="vi-VN" sz="2800" smtClean="0">
                <a:latin typeface="Tahoma" pitchFamily="34" charset="0"/>
                <a:cs typeface="Tahoma" pitchFamily="34" charset="0"/>
              </a:rPr>
              <a:t>đô</a:t>
            </a:r>
            <a:r>
              <a:rPr lang="en-US" sz="2800" smtClean="0">
                <a:latin typeface="Tahoma" pitchFamily="34" charset="0"/>
                <a:cs typeface="Tahoma" pitchFamily="34" charset="0"/>
              </a:rPr>
              <a:t>i bàn tay khéo léo, ng</a:t>
            </a:r>
            <a:r>
              <a:rPr lang="vi-VN" sz="2800" smtClean="0">
                <a:latin typeface="Tahoma" pitchFamily="34" charset="0"/>
                <a:cs typeface="Tahoma" pitchFamily="34" charset="0"/>
              </a:rPr>
              <a:t>ười</a:t>
            </a:r>
            <a:r>
              <a:rPr lang="en-US" sz="2800" smtClean="0">
                <a:latin typeface="Tahoma" pitchFamily="34" charset="0"/>
                <a:cs typeface="Tahoma" pitchFamily="34" charset="0"/>
              </a:rPr>
              <a:t> họa sĩ dân gian </a:t>
            </a:r>
            <a:r>
              <a:rPr lang="vi-VN" sz="2800" smtClean="0">
                <a:latin typeface="Tahoma" pitchFamily="34" charset="0"/>
                <a:cs typeface="Tahoma" pitchFamily="34" charset="0"/>
              </a:rPr>
              <a:t>đã</a:t>
            </a:r>
            <a:r>
              <a:rPr lang="en-US" sz="2800" smtClean="0">
                <a:latin typeface="Tahoma" pitchFamily="34" charset="0"/>
                <a:cs typeface="Tahoma" pitchFamily="34" charset="0"/>
              </a:rPr>
              <a:t> sáng tạo nên những bức tranh làng Hồ nổi tiếng.</a:t>
            </a:r>
          </a:p>
          <a:p>
            <a:pPr marL="514350" indent="-514350">
              <a:buFont typeface="Arial" charset="0"/>
              <a:buNone/>
            </a:pPr>
            <a:r>
              <a:rPr lang="en-US" sz="2800" b="1" smtClean="0">
                <a:latin typeface="Tahoma" pitchFamily="34" charset="0"/>
                <a:cs typeface="Tahoma" pitchFamily="34" charset="0"/>
              </a:rPr>
              <a:t>2.</a:t>
            </a:r>
            <a:r>
              <a:rPr lang="en-US" sz="280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i="1" smtClean="0">
                <a:latin typeface="Tahoma" pitchFamily="34" charset="0"/>
                <a:cs typeface="Tahoma" pitchFamily="34" charset="0"/>
              </a:rPr>
              <a:t>Viết một </a:t>
            </a:r>
            <a:r>
              <a:rPr lang="vi-VN" sz="2800" i="1" smtClean="0">
                <a:latin typeface="Tahoma" pitchFamily="34" charset="0"/>
                <a:cs typeface="Tahoma" pitchFamily="34" charset="0"/>
              </a:rPr>
              <a:t>đ</a:t>
            </a:r>
            <a:r>
              <a:rPr lang="en-US" sz="2800" i="1" smtClean="0">
                <a:latin typeface="Tahoma" pitchFamily="34" charset="0"/>
                <a:cs typeface="Tahoma" pitchFamily="34" charset="0"/>
              </a:rPr>
              <a:t>oạn v</a:t>
            </a:r>
            <a:r>
              <a:rPr lang="vi-VN" sz="2800" i="1" smtClean="0">
                <a:latin typeface="Tahoma" pitchFamily="34" charset="0"/>
                <a:cs typeface="Tahoma" pitchFamily="34" charset="0"/>
              </a:rPr>
              <a:t>ă</a:t>
            </a:r>
            <a:r>
              <a:rPr lang="en-US" sz="2800" i="1" smtClean="0">
                <a:latin typeface="Tahoma" pitchFamily="34" charset="0"/>
                <a:cs typeface="Tahoma" pitchFamily="34" charset="0"/>
              </a:rPr>
              <a:t>n ngắn tả con vật mà em yêu thích, trong </a:t>
            </a:r>
            <a:r>
              <a:rPr lang="vi-VN" sz="2800" i="1" smtClean="0">
                <a:latin typeface="Tahoma" pitchFamily="34" charset="0"/>
                <a:cs typeface="Tahoma" pitchFamily="34" charset="0"/>
              </a:rPr>
              <a:t>đó</a:t>
            </a:r>
            <a:r>
              <a:rPr lang="en-US" sz="2800" i="1" smtClean="0">
                <a:latin typeface="Tahoma" pitchFamily="34" charset="0"/>
                <a:cs typeface="Tahoma" pitchFamily="34" charset="0"/>
              </a:rPr>
              <a:t> có ít nhất một câu có trạng ngữ chỉ ph</a:t>
            </a:r>
            <a:r>
              <a:rPr lang="vi-VN" sz="2800" i="1" smtClean="0">
                <a:latin typeface="Tahoma" pitchFamily="34" charset="0"/>
                <a:cs typeface="Tahoma" pitchFamily="34" charset="0"/>
              </a:rPr>
              <a:t>ươ</a:t>
            </a:r>
            <a:r>
              <a:rPr lang="en-US" sz="2800" i="1" smtClean="0">
                <a:latin typeface="Tahoma" pitchFamily="34" charset="0"/>
                <a:cs typeface="Tahoma" pitchFamily="34" charset="0"/>
              </a:rPr>
              <a:t>ng tiện.</a:t>
            </a:r>
          </a:p>
          <a:p>
            <a:pPr marL="514350" indent="-514350">
              <a:buFont typeface="Arial" charset="0"/>
              <a:buAutoNum type="alphaLcParenR"/>
            </a:pPr>
            <a:endParaRPr lang="en-US" sz="2800" smtClean="0">
              <a:latin typeface="Tahoma" pitchFamily="34" charset="0"/>
              <a:cs typeface="Tahoma" pitchFamily="34" charset="0"/>
            </a:endParaRPr>
          </a:p>
          <a:p>
            <a:pPr marL="514350" indent="-514350">
              <a:buFont typeface="Arial" charset="0"/>
              <a:buAutoNum type="alphaLcParenR"/>
            </a:pPr>
            <a:endParaRPr lang="en-US" sz="2800" smtClean="0">
              <a:latin typeface="Tahoma" pitchFamily="34" charset="0"/>
              <a:cs typeface="Tahoma" pitchFamily="34" charset="0"/>
            </a:endParaRPr>
          </a:p>
          <a:p>
            <a:pPr marL="514350" indent="-514350">
              <a:buFont typeface="Arial" charset="0"/>
              <a:buAutoNum type="alphaLcParenR"/>
            </a:pPr>
            <a:endParaRPr lang="en-US" sz="2800" smtClean="0">
              <a:latin typeface="Tahoma" pitchFamily="34" charset="0"/>
              <a:cs typeface="Tahoma" pitchFamily="34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1066800" y="2971800"/>
            <a:ext cx="3962400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143000" y="3886200"/>
            <a:ext cx="7162800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Content Placeholder 3" descr="images.jpg"/>
          <p:cNvPicPr>
            <a:picLocks noGrp="1" noChangeAspect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304800" y="533400"/>
            <a:ext cx="8534400" cy="5257800"/>
          </a:xfr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1317184"/>
  <p:tag name="VIOLETTITLE" val="thêm trạng ngữ chỉ phương tiện cho câu"/>
  <p:tag name="VIOLETLESSON" val="65"/>
  <p:tag name="VIOLETCATID" val="8049778"/>
  <p:tag name="VIOLETSUBJECT" val="Luyện từ và câu 4"/>
  <p:tag name="VIOLETAUTHORID" val="3617198"/>
  <p:tag name="VIOLETAUTHORNAME" val="Nguyễn Văn Tuấn"/>
  <p:tag name="VIOLETAUTHORAVATAR" val="3617198.jpg"/>
  <p:tag name="VIOLETAUTHORADDRESS" val="truong tieu hoc binh phu c - tra vinh"/>
  <p:tag name="VIOLETAUTHORHOMEPAGE" val="http://violet.vn/ngvtuan1963"/>
  <p:tag name="VIOLETDATE" val="2014-04-24 10:08:01"/>
  <p:tag name="VIOLETHIT" val="208"/>
  <p:tag name="VIOLETLIKE" val="0"/>
  <p:tag name="MMPROD_NEXTUNIQUEID" val="10010"/>
  <p:tag name="MMPROD_UIDATA" val="&lt;database version=&quot;7.0&quot;&gt;&lt;object type=&quot;1&quot; unique_id=&quot;10001&quot;&gt;&lt;object type=&quot;2&quot; unique_id=&quot;10154&quot;&gt;&lt;object type=&quot;3&quot; unique_id=&quot;10155&quot;&gt;&lt;property id=&quot;20148&quot; value=&quot;5&quot;/&gt;&lt;property id=&quot;20300&quot; value=&quot;Slide 1&quot;/&gt;&lt;property id=&quot;20307&quot; value=&quot;272&quot;/&gt;&lt;/object&gt;&lt;object type=&quot;3&quot; unique_id=&quot;10156&quot;&gt;&lt;property id=&quot;20148&quot; value=&quot;5&quot;/&gt;&lt;property id=&quot;20300&quot; value=&quot;Slide 2 - &amp;quot;I. Nhận xét&amp;quot;&quot;/&gt;&lt;property id=&quot;20307&quot; value=&quot;257&quot;/&gt;&lt;/object&gt;&lt;object type=&quot;3&quot; unique_id=&quot;10157&quot;&gt;&lt;property id=&quot;20148&quot; value=&quot;5&quot;/&gt;&lt;property id=&quot;20300&quot; value=&quot;Slide 3 - &amp;quot;II. Ghi nhớ&amp;quot;&quot;/&gt;&lt;property id=&quot;20307&quot; value=&quot;258&quot;/&gt;&lt;/object&gt;&lt;object type=&quot;3&quot; unique_id=&quot;10158&quot;&gt;&lt;property id=&quot;20148&quot; value=&quot;5&quot;/&gt;&lt;property id=&quot;20300&quot; value=&quot;Slide 4&quot;/&gt;&lt;property id=&quot;20307&quot; value=&quot;260&quot;/&gt;&lt;/object&gt;&lt;object type=&quot;3&quot; unique_id=&quot;10159&quot;&gt;&lt;property id=&quot;20148&quot; value=&quot;5&quot;/&gt;&lt;property id=&quot;20300&quot; value=&quot;Slide 5&quot;/&gt;&lt;property id=&quot;20307&quot; value=&quot;262&quot;/&gt;&lt;/object&gt;&lt;object type=&quot;3&quot; unique_id=&quot;10160&quot;&gt;&lt;property id=&quot;20148&quot; value=&quot;5&quot;/&gt;&lt;property id=&quot;20300&quot; value=&quot;Slide 6&quot;/&gt;&lt;property id=&quot;20307&quot; value=&quot;261&quot;/&gt;&lt;/object&gt;&lt;object type=&quot;3&quot; unique_id=&quot;10161&quot;&gt;&lt;property id=&quot;20148&quot; value=&quot;5&quot;/&gt;&lt;property id=&quot;20300&quot; value=&quot;Slide 7&quot;/&gt;&lt;property id=&quot;20307&quot; value=&quot;263&quot;/&gt;&lt;/object&gt;&lt;object type=&quot;3&quot; unique_id=&quot;10162&quot;&gt;&lt;property id=&quot;20148&quot; value=&quot;5&quot;/&gt;&lt;property id=&quot;20300&quot; value=&quot;Slide 8 - &amp;quot;III. Luyện tập&amp;quot;&quot;/&gt;&lt;property id=&quot;20307&quot; value=&quot;264&quot;/&gt;&lt;/object&gt;&lt;object type=&quot;3&quot; unique_id=&quot;10163&quot;&gt;&lt;property id=&quot;20148&quot; value=&quot;5&quot;/&gt;&lt;property id=&quot;20300&quot; value=&quot;Slide 9&quot;/&gt;&lt;property id=&quot;20307&quot; value=&quot;265&quot;/&gt;&lt;/object&gt;&lt;object type=&quot;3&quot; unique_id=&quot;10164&quot;&gt;&lt;property id=&quot;20148&quot; value=&quot;5&quot;/&gt;&lt;property id=&quot;20300&quot; value=&quot;Slide 10&quot;/&gt;&lt;property id=&quot;20307&quot; value=&quot;266&quot;/&gt;&lt;/object&gt;&lt;object type=&quot;3&quot; unique_id=&quot;10165&quot;&gt;&lt;property id=&quot;20148&quot; value=&quot;5&quot;/&gt;&lt;property id=&quot;20300&quot; value=&quot;Slide 11&quot;/&gt;&lt;property id=&quot;20307&quot; value=&quot;267&quot;/&gt;&lt;/object&gt;&lt;object type=&quot;3&quot; unique_id=&quot;10166&quot;&gt;&lt;property id=&quot;20148&quot; value=&quot;5&quot;/&gt;&lt;property id=&quot;20300&quot; value=&quot;Slide 12&quot;/&gt;&lt;property id=&quot;20307&quot; value=&quot;268&quot;/&gt;&lt;/object&gt;&lt;object type=&quot;3&quot; unique_id=&quot;10167&quot;&gt;&lt;property id=&quot;20148&quot; value=&quot;5&quot;/&gt;&lt;property id=&quot;20300&quot; value=&quot;Slide 13&quot;/&gt;&lt;property id=&quot;20307&quot; value=&quot;269&quot;/&gt;&lt;/object&gt;&lt;object type=&quot;3&quot; unique_id=&quot;10168&quot;&gt;&lt;property id=&quot;20148&quot; value=&quot;5&quot;/&gt;&lt;property id=&quot;20300&quot; value=&quot;Slide 14&quot;/&gt;&lt;property id=&quot;20307&quot; value=&quot;270&quot;/&gt;&lt;/object&gt;&lt;object type=&quot;3&quot; unique_id=&quot;10169&quot;&gt;&lt;property id=&quot;20148&quot; value=&quot;5&quot;/&gt;&lt;property id=&quot;20300&quot; value=&quot;Slide 15&quot;/&gt;&lt;property id=&quot;20307&quot; value=&quot;271&quot;/&gt;&lt;/object&gt;&lt;/object&gt;&lt;object type=&quot;8&quot; unique_id=&quot;10186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346</Words>
  <Application>Microsoft Office PowerPoint</Application>
  <PresentationFormat>On-screen Show (4:3)</PresentationFormat>
  <Paragraphs>48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Calibri</vt:lpstr>
      <vt:lpstr>Arial</vt:lpstr>
      <vt:lpstr>Tahoma</vt:lpstr>
      <vt:lpstr>Times New Roman</vt:lpstr>
      <vt:lpstr>Office Theme</vt:lpstr>
      <vt:lpstr>Slide 1</vt:lpstr>
      <vt:lpstr>I. Nhận xét</vt:lpstr>
      <vt:lpstr>II. Ghi nhớ</vt:lpstr>
      <vt:lpstr>Slide 4</vt:lpstr>
      <vt:lpstr>Slide 5</vt:lpstr>
      <vt:lpstr>Slide 6</vt:lpstr>
      <vt:lpstr>Slide 7</vt:lpstr>
      <vt:lpstr>III. Luyện tập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CHÀO MỪNG CÁC BẠN</dc:title>
  <dc:creator>DUCMINH</dc:creator>
  <cp:lastModifiedBy>AutoBVT</cp:lastModifiedBy>
  <cp:revision>13</cp:revision>
  <dcterms:created xsi:type="dcterms:W3CDTF">2014-04-18T11:18:59Z</dcterms:created>
  <dcterms:modified xsi:type="dcterms:W3CDTF">2016-04-29T03:02:08Z</dcterms:modified>
</cp:coreProperties>
</file>